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4834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fb4bad1e46103c3b20938a#tid=6901acc72bf2270009e08563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d784f1f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上分点1 对向心加速度概念的理解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6e1ec35f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上分点2 向心加速度计算公式的应用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19ac053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上分点3 圆周运动的动力学问题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2_1#291899cbf?vop=1&amp;pid=19ac053ca&amp;color=0,0,0&amp;bt=1&amp;bbb=1&amp;hb=1"/>
              <p:cNvSpPr/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如图所示，将一质量为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的摆球用长为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的细绳吊起，上端固定，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使摆球在水平面内做匀速圆周运动，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细绳就会沿圆锥面旋转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，这样就构成了一个圆锥摆，此时细绳与竖直方向的夹角为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，重力加速度为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.下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列说法正确的是(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BD.22_1#291899cbf?vop=1&amp;pid=19ac053ca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r="-1273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3_1#291899cbf.bracket?vop=1&amp;pid=19ac053ca&amp;color=0,0,0&amp;vpa=8"/>
          <p:cNvSpPr/>
          <p:nvPr/>
        </p:nvSpPr>
        <p:spPr>
          <a:xfrm>
            <a:off x="2615660" y="2336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pic>
        <p:nvPicPr>
          <p:cNvPr id="4" name="QC_5_BD.22_2#291899cbf?htil=6&amp;vop=1&amp;pid=19ac053ca&amp;color=0,0,0&amp;tib=255,255,255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80860" y="2834832"/>
            <a:ext cx="1225296" cy="987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22_3#291899cbf.choices?htil=6&amp;vop=1&amp;pid=19ac053ca&amp;color=0,0,0&amp;bbb=1&amp;hs=1"/>
              <p:cNvSpPr/>
              <p:nvPr/>
            </p:nvSpPr>
            <p:spPr>
              <a:xfrm>
                <a:off x="832104" y="2707832"/>
                <a:ext cx="9226296" cy="1041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4721098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摆球受重力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、拉力和向心力的作用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摆球的加速度大小为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900"/>
                  </a:lnSpc>
                  <a:tabLst>
                    <a:tab pos="4721098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摆球运动周期为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𝐿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𝜃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摆球运动的转速为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𝑔𝐿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𝜃</m:t>
                            </m:r>
                          </m:den>
                        </m:f>
                      </m:e>
                    </m:rad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BD.22_3#291899cbf.choices?htil=6&amp;vop=1&amp;pid=19ac053ca&amp;color=0,0,0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07832"/>
                <a:ext cx="9226296" cy="1041400"/>
              </a:xfrm>
              <a:prstGeom prst="rect">
                <a:avLst/>
              </a:prstGeom>
              <a:blipFill>
                <a:blip r:embed="rId5"/>
                <a:stretch>
                  <a:fillRect l="-1586" b="-17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24_1#291899cbf?vop=1&amp;pid=19ac053ca&amp;color=0,0,0&amp;bbb=1&amp;hb=1&amp;hs=1"/>
              <p:cNvSpPr/>
              <p:nvPr/>
            </p:nvSpPr>
            <p:spPr>
              <a:xfrm>
                <a:off x="832104" y="3939732"/>
                <a:ext cx="10533888" cy="1663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【解析】摆球受重力和拉力作用，重力和拉力的合力提供向心力，故A错误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；根据牛顿第二定律可得</a:t>
                </a:r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𝐿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𝜃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den>
                    </m:f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𝐿</m:t>
                            </m:r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𝜃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，故C正确，B、D错误.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5_AS.24_1#291899cbf?vop=1&amp;pid=19ac053ca&amp;color=0,0,0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939732"/>
                <a:ext cx="10533888" cy="1663700"/>
              </a:xfrm>
              <a:prstGeom prst="rect">
                <a:avLst/>
              </a:prstGeom>
              <a:blipFill>
                <a:blip r:embed="rId6"/>
                <a:stretch>
                  <a:fillRect l="-1389" b="-7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5_1#203a4df96?vop=1&amp;pid=19ac053ca&amp;color=0,0,0&amp;bt=1&amp;bbb=1&amp;hb=1"/>
              <p:cNvSpPr/>
              <p:nvPr/>
            </p:nvSpPr>
            <p:spPr>
              <a:xfrm>
                <a:off x="832104" y="1512000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如图所示，半径为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的半球形陶罐固定在可以绕竖直轴转动的水平转台上，转台转轴与过陶罐球心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对称轴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𝑂𝑂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重合.转台以一定角速度匀速转动，一质量为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的小物块落入陶罐内，经过一段时间后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，小物块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随陶罐一起转动且相对罐壁静止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，此时小物块受到的摩擦力恰好为零，且它和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点的连线与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𝑂𝑂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之间的夹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角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，重力加速度为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下列说法不正确的是(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BD.25_1#203a4df96?vop=1&amp;pid=19ac053ca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608455"/>
              </a:xfrm>
              <a:prstGeom prst="rect">
                <a:avLst/>
              </a:prstGeom>
              <a:blipFill>
                <a:blip r:embed="rId3"/>
                <a:stretch>
                  <a:fillRect l="-1389" r="-694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6_1#203a4df96.bracket?vop=1&amp;pid=19ac053ca&amp;color=0,0,0&amp;vpa=9"/>
          <p:cNvSpPr/>
          <p:nvPr/>
        </p:nvSpPr>
        <p:spPr>
          <a:xfrm>
            <a:off x="6031389" y="27559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pic>
        <p:nvPicPr>
          <p:cNvPr id="4" name="QC_5_BD.25_2#203a4df96?vop=1&amp;pid=19ac053ca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75504" y="3241232"/>
            <a:ext cx="1847088" cy="1389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25_3#203a4df96.choices?vop=1&amp;pid=19ac053ca&amp;color=0,0,0&amp;bbb=1"/>
              <p:cNvSpPr/>
              <p:nvPr/>
            </p:nvSpPr>
            <p:spPr>
              <a:xfrm>
                <a:off x="832104" y="4765232"/>
                <a:ext cx="10533888" cy="1079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物块做圆周运动的加速度大小为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陶罐对物块的弹力大小为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9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小物块做圆周运动的向心力大小为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转台转动的角速度大小为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BD.25_3#203a4df96.choices?vop=1&amp;pid=19ac053ca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765232"/>
                <a:ext cx="10533888" cy="1079500"/>
              </a:xfrm>
              <a:prstGeom prst="rect">
                <a:avLst/>
              </a:prstGeom>
              <a:blipFill>
                <a:blip r:embed="rId5"/>
                <a:stretch>
                  <a:fillRect l="-1389" b="-16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7_1#203a4df96?vop=1&amp;pid=19ac053ca&amp;color=0,0,0&amp;bt=1&amp;bbb=1&amp;hb=1"/>
              <p:cNvSpPr/>
              <p:nvPr/>
            </p:nvSpPr>
            <p:spPr>
              <a:xfrm>
                <a:off x="832104" y="1512000"/>
                <a:ext cx="10533888" cy="1879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【解析】根据题意，对物块受力分析，如图所示，竖直方向上，由平衡条件有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，水平方向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，由牛顿第二定律有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，故A、B正确，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C错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误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；设转台转动的角速度为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，由牛顿第二定律有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（注意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：物块做圆周运动的半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径不等于陶罐的半径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AS.27_1#203a4df96?vop=1&amp;pid=19ac053ca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879600"/>
              </a:xfrm>
              <a:prstGeom prst="rect">
                <a:avLst/>
              </a:prstGeom>
              <a:blipFill>
                <a:blip r:embed="rId3"/>
                <a:stretch>
                  <a:fillRect l="-1389" r="-521" b="-129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5_AS.27_2#203a4df96?vop=1&amp;pid=19ac053ca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75504" y="3524950"/>
            <a:ext cx="1847088" cy="1408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5_EX.28_1#203a4df96?vop=1&amp;pid=19ac053ca&amp;color=0,0,0&amp;bbb=1&amp;hb=1"/>
          <p:cNvSpPr/>
          <p:nvPr/>
        </p:nvSpPr>
        <p:spPr>
          <a:xfrm>
            <a:off x="832104" y="5061650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关键点拨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分析做匀速圆周运动的物体受力时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圆周运动的平面内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沿半径方向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合力提供向心力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与圆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周运动所在平面垂直的方向上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合力为零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  <p:sp>
        <p:nvSpPr>
          <p:cNvPr id="5" name="QC_5_AS.27_1#203a4df96?vop=1&amp;pid=19ac053ca&amp;color=0,0,0&amp;bt=1&amp;bbb=1&amp;hb=1&amp;uw=1">
            <a:extLst>
              <a:ext uri="{FF2B5EF4-FFF2-40B4-BE49-F238E27FC236}">
                <a16:creationId xmlns:a16="http://schemas.microsoft.com/office/drawing/2014/main" id="{9D88F366-C375-4DD2-2EF7-A627EDC54209}"/>
              </a:ext>
            </a:extLst>
          </p:cNvPr>
          <p:cNvSpPr/>
          <p:nvPr/>
        </p:nvSpPr>
        <p:spPr>
          <a:xfrm>
            <a:off x="1289304" y="2349977"/>
            <a:ext cx="6949758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29_1#af1944357?vop=1&amp;pid=19ac053ca&amp;color=0,0,0&amp;bt=1&amp;bbb=1&amp;hb=1"/>
              <p:cNvSpPr/>
              <p:nvPr/>
            </p:nvSpPr>
            <p:spPr>
              <a:xfrm>
                <a:off x="832104" y="1512000"/>
                <a:ext cx="10533888" cy="2011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悬挂在水平天花板上的轻质弹性绳（弹力满足胡克定律）处于原长时下端正好在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，弹性绳穿过薄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板间的光滑小孔悬挂质量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的物块（可视为质点），物块静止在水平平台上的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点处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，如图甲所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两点间的距离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=0.64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，此时物块对平台的压力大小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.当平台绕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轴匀速转动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，物块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相对平台静止时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，弹性绳与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轴的夹角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，如图乙所示.已知物块与平台间的动摩擦因数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且接触面间的最大静摩擦力等于滑动摩擦力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，取重力加速度大小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，弹性绳处于弹性限度内.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BD.29_1#af1944357?vop=1&amp;pid=19ac053ca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2011680"/>
              </a:xfrm>
              <a:prstGeom prst="rect">
                <a:avLst/>
              </a:prstGeom>
              <a:blipFill>
                <a:blip r:embed="rId3"/>
                <a:stretch>
                  <a:fillRect l="-1389" t="-2121" r="-1215" b="-69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29_3#af1944357?iti=1&amp;htil=1&amp;vop=1&amp;pid=19ac053ca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62072" y="3609532"/>
            <a:ext cx="1197864" cy="2020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O_5_BD.29_4#af1944357?iti=2&amp;htil=1&amp;vop=1&amp;pid=19ac053ca&amp;color=0,0,0&amp;tib=255,255,255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08976" y="3618676"/>
            <a:ext cx="1837944" cy="2011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5_BD.29_5#af1944357?iti=1&amp;htil=1&amp;vop=1&amp;pid=19ac053ca&amp;color=0,0,0"/>
          <p:cNvSpPr/>
          <p:nvPr/>
        </p:nvSpPr>
        <p:spPr>
          <a:xfrm>
            <a:off x="3320510" y="5757356"/>
            <a:ext cx="280988" cy="30803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21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甲</a:t>
            </a:r>
            <a:endParaRPr lang="en-US" altLang="zh-CN" sz="1800" dirty="0"/>
          </a:p>
        </p:txBody>
      </p:sp>
      <p:sp>
        <p:nvSpPr>
          <p:cNvPr id="6" name="QO_5_BD.29_6#af1944357?iti=2&amp;htil=1&amp;vop=1&amp;pid=19ac053ca&amp;color=0,0,0"/>
          <p:cNvSpPr/>
          <p:nvPr/>
        </p:nvSpPr>
        <p:spPr>
          <a:xfrm>
            <a:off x="8587454" y="5757356"/>
            <a:ext cx="280988" cy="30803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21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乙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30_1#2379a73a5?vop=1&amp;pid=af1944357&amp;color=0,0,0&amp;bt=1&amp;bbb=1"/>
              <p:cNvSpPr/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（1）求弹性绳的劲度系数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6_BD.30_1#2379a73a5?vop=1&amp;pid=af1944357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31_1#2379a73a5?vop=1&amp;pid=af1944357&amp;color=0,0,0&amp;bbb=1"/>
              <p:cNvSpPr/>
              <p:nvPr/>
            </p:nvSpPr>
            <p:spPr>
              <a:xfrm>
                <a:off x="832104" y="1920495"/>
                <a:ext cx="10533888" cy="3460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6_AN.31_1#2379a73a5?vop=1&amp;pid=af1944357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20495"/>
                <a:ext cx="10533888" cy="346075"/>
              </a:xfrm>
              <a:prstGeom prst="rect">
                <a:avLst/>
              </a:prstGeom>
              <a:blipFill>
                <a:blip r:embed="rId4"/>
                <a:stretch>
                  <a:fillRect l="-810" b="-298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32_1#2379a73a5?vop=1&amp;pid=af1944357&amp;color=0,0,0&amp;bbb=1"/>
              <p:cNvSpPr/>
              <p:nvPr/>
            </p:nvSpPr>
            <p:spPr>
              <a:xfrm>
                <a:off x="832104" y="2278635"/>
                <a:ext cx="10533888" cy="1217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【解析】对题图甲中的物块受力分析，有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弹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牛顿第三定律有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，由胡克定律有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弹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𝑘𝐿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6_AS.32_1#2379a73a5?vop=1&amp;pid=af1944357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8635"/>
                <a:ext cx="10533888" cy="1217930"/>
              </a:xfrm>
              <a:prstGeom prst="rect">
                <a:avLst/>
              </a:prstGeom>
              <a:blipFill>
                <a:blip r:embed="rId5"/>
                <a:stretch>
                  <a:fillRect l="-1389" b="-11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33_1#019d259b8?vop=1&amp;pid=af1944357&amp;color=0,0,0&amp;bt=1&amp;bbb=1"/>
              <p:cNvSpPr/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（2）若图乙中物块恰好与平台间无摩擦力，求物块的角速度大小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6_BD.33_1#019d259b8?vop=1&amp;pid=af1944357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34_1#019d259b8?vop=1&amp;pid=af1944357&amp;color=0,0,0&amp;bbb=1"/>
              <p:cNvSpPr/>
              <p:nvPr/>
            </p:nvSpPr>
            <p:spPr>
              <a:xfrm>
                <a:off x="832104" y="1920495"/>
                <a:ext cx="10533888" cy="3841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</m:rad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rad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6_AN.34_1#019d259b8?vop=1&amp;pid=af1944357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20495"/>
                <a:ext cx="10533888" cy="384175"/>
              </a:xfrm>
              <a:prstGeom prst="rect">
                <a:avLst/>
              </a:prstGeom>
              <a:blipFill>
                <a:blip r:embed="rId4"/>
                <a:stretch>
                  <a:fillRect b="-285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35_1#019d259b8?vop=1&amp;pid=af1944357&amp;color=0,0,0&amp;bbb=1&amp;hb=1"/>
              <p:cNvSpPr/>
              <p:nvPr/>
            </p:nvSpPr>
            <p:spPr>
              <a:xfrm>
                <a:off x="832104" y="2305940"/>
                <a:ext cx="10533888" cy="16618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【解析】若题图乙中物块恰好与平台间无摩擦力，对物块受力分析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，竖直方向上有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弹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</m:oMath>
                </a14:m>
                <a:r>
                  <a:rPr lang="zh-CN" altLang="en-US" b="0" i="0" kern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水平方向上有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弹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（关键点水平方向，合力提供向心力）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其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弹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=36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</m:rad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rad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6_AS.35_1#019d259b8?vop=1&amp;pid=af1944357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05940"/>
                <a:ext cx="10533888" cy="1661859"/>
              </a:xfrm>
              <a:prstGeom prst="rect">
                <a:avLst/>
              </a:prstGeom>
              <a:blipFill>
                <a:blip r:embed="rId5"/>
                <a:stretch>
                  <a:fillRect l="-1389" b="-84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O_6_AS.35_1#019d259b8?vop=1&amp;pid=af1944357&amp;color=0,0,0&amp;bbb=1&amp;hb=1&amp;uw=1">
            <a:extLst>
              <a:ext uri="{FF2B5EF4-FFF2-40B4-BE49-F238E27FC236}">
                <a16:creationId xmlns:a16="http://schemas.microsoft.com/office/drawing/2014/main" id="{A269D88C-A919-9B71-4D11-184677BC2FBA}"/>
              </a:ext>
            </a:extLst>
          </p:cNvPr>
          <p:cNvSpPr/>
          <p:nvPr/>
        </p:nvSpPr>
        <p:spPr>
          <a:xfrm>
            <a:off x="3184589" y="2724818"/>
            <a:ext cx="3099752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36_1#a00fd6fd5?vop=1&amp;pid=af1944357&amp;color=0,0,0&amp;bt=1&amp;bbb=1"/>
          <p:cNvSpPr/>
          <p:nvPr/>
        </p:nvSpPr>
        <p:spPr>
          <a:xfrm>
            <a:off x="832104" y="1512000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（3）要保证图乙中物块与平台不发生相对滑动，求物块的角速度大小的取值范围.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37_1#a00fd6fd5?vop=1&amp;pid=af1944357&amp;color=0,0,0&amp;bbb=1"/>
              <p:cNvSpPr/>
              <p:nvPr/>
            </p:nvSpPr>
            <p:spPr>
              <a:xfrm>
                <a:off x="832104" y="1920495"/>
                <a:ext cx="10533888" cy="3460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rad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rad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6_AN.37_1#a00fd6fd5?vop=1&amp;pid=af1944357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20495"/>
                <a:ext cx="10533888" cy="346075"/>
              </a:xfrm>
              <a:prstGeom prst="rect">
                <a:avLst/>
              </a:prstGeom>
              <a:blipFill>
                <a:blip r:embed="rId3"/>
                <a:stretch>
                  <a:fillRect l="-810" b="-298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38_1#a00fd6fd5?vop=1&amp;pid=af1944357&amp;color=0,0,0&amp;bbb=1&amp;hb=1"/>
              <p:cNvSpPr/>
              <p:nvPr/>
            </p:nvSpPr>
            <p:spPr>
              <a:xfrm>
                <a:off x="832104" y="2278635"/>
                <a:ext cx="10533888" cy="2449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【解析】结合前面分析可知，物块与平台间的最大静摩擦力大小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物块以最小角速度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相对于平台静止做圆周运动时，有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弹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物块以最大角速度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相对于平台静止做圆周运动时，有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弹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（说明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：摩擦力背离圆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心且最大时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，向心力最小，角速度最小；摩擦力指向圆心且最大时，向心力最大，角速度最大）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rad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rad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因此物块的角速度大小的取值范围为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rad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≤4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rad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6_AS.38_1#a00fd6fd5?vop=1&amp;pid=af1944357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8635"/>
                <a:ext cx="10533888" cy="2449830"/>
              </a:xfrm>
              <a:prstGeom prst="rect">
                <a:avLst/>
              </a:prstGeom>
              <a:blipFill>
                <a:blip r:embed="rId4"/>
                <a:stretch>
                  <a:fillRect l="-1389" r="-347" b="-54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O_6_AS.38_1#a00fd6fd5?vop=1&amp;pid=af1944357&amp;color=0,0,0&amp;bbb=1&amp;hb=1&amp;uw=1">
            <a:extLst>
              <a:ext uri="{FF2B5EF4-FFF2-40B4-BE49-F238E27FC236}">
                <a16:creationId xmlns:a16="http://schemas.microsoft.com/office/drawing/2014/main" id="{BD3F0504-4FD2-58D7-E2E4-0DF28CE587CF}"/>
              </a:ext>
            </a:extLst>
          </p:cNvPr>
          <p:cNvSpPr/>
          <p:nvPr/>
        </p:nvSpPr>
        <p:spPr>
          <a:xfrm>
            <a:off x="832104" y="2710212"/>
            <a:ext cx="8317865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6" name="QO_6_AS.38_1#a00fd6fd5?vop=1&amp;pid=af1944357&amp;color=0,0,0&amp;bbb=1&amp;hb=1&amp;uw=1">
            <a:extLst>
              <a:ext uri="{FF2B5EF4-FFF2-40B4-BE49-F238E27FC236}">
                <a16:creationId xmlns:a16="http://schemas.microsoft.com/office/drawing/2014/main" id="{1E75E8E9-E264-EC66-0CE2-7E79AD1F2F85}"/>
              </a:ext>
            </a:extLst>
          </p:cNvPr>
          <p:cNvSpPr/>
          <p:nvPr/>
        </p:nvSpPr>
        <p:spPr>
          <a:xfrm>
            <a:off x="832104" y="3142012"/>
            <a:ext cx="8122158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b81a53904.fixed?pid=d578276dd&amp;color=255,240,0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第六章</a:t>
            </a:r>
            <a:r>
              <a:rPr lang="en-US" altLang="zh-CN" sz="4400" b="1" i="0" dirty="0">
                <a:solidFill>
                  <a:srgbClr val="FFF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圆周运动</a:t>
            </a:r>
            <a:endParaRPr lang="en-US" altLang="zh-CN" sz="4400" dirty="0"/>
          </a:p>
        </p:txBody>
      </p:sp>
      <p:sp>
        <p:nvSpPr>
          <p:cNvPr id="3" name="C_2_BD#b81a53904.fixed?pid=d578276dd&amp;color=255,255,255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第3节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向心加速度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8fe7e4f14?vop=1&amp;pid=d784f1f05&amp;color=0,0,0&amp;bt=1&amp;bbb=1"/>
          <p:cNvSpPr/>
          <p:nvPr/>
        </p:nvSpPr>
        <p:spPr>
          <a:xfrm>
            <a:off x="832104" y="150876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关于向心力和向心加速度，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下列说法正确的是(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5_AN.2_1#8fe7e4f14.bracket?vop=1&amp;pid=d784f1f05&amp;color=0,0,0&amp;vpa=1"/>
          <p:cNvSpPr/>
          <p:nvPr/>
        </p:nvSpPr>
        <p:spPr>
          <a:xfrm>
            <a:off x="5890673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_2#8fe7e4f14.choices?vop=1&amp;pid=d784f1f05&amp;color=0,0,0&amp;bbb=1"/>
              <p:cNvSpPr/>
              <p:nvPr/>
            </p:nvSpPr>
            <p:spPr>
              <a:xfrm>
                <a:off x="832104" y="1922780"/>
                <a:ext cx="10533888" cy="171627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做圆周运动的物体所受各力的合力一定等于向心力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物体做匀速圆周运动的向心加速度只改变线速度的方向，不改变线速度的大小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物体做圆周运动的向心加速度大小恒定，方向时刻改变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物体做非匀速圆周运动时，向心加速度的公式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不再成立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1_2#8fe7e4f14.choices?vop=1&amp;pid=d784f1f05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22780"/>
                <a:ext cx="10533888" cy="1716278"/>
              </a:xfrm>
              <a:prstGeom prst="rect">
                <a:avLst/>
              </a:prstGeom>
              <a:blipFill>
                <a:blip r:embed="rId3"/>
                <a:stretch>
                  <a:fillRect l="-1389" b="-49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3_1#8fe7e4f14?vop=1&amp;pid=d784f1f05&amp;color=0,0,0&amp;bbb=1&amp;hb=1"/>
              <p:cNvSpPr/>
              <p:nvPr/>
            </p:nvSpPr>
            <p:spPr>
              <a:xfrm>
                <a:off x="832104" y="3651186"/>
                <a:ext cx="10533888" cy="213537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做匀速圆周运动的物体所受各力的合力一定等于向心力，做非匀速圆周运动的物体所受指向圆心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方向的分力提供向心力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注意：做非匀速圆周运动的物体沿速度方向还有一个分力）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，故A错误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；物体做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匀速圆周运动的向心加速度只改变线速度的方向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，不改变线速度的大小，故B正确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；做匀速圆周运动的物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体向心加速度大小恒定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，方向时刻改变，做非匀速圆周运动的物体向心加速度大小变化，故C错误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；物体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做非匀速圆周运动时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，向心加速度的公式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依然成立，故D错误.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5_AS.3_1#8fe7e4f14?vop=1&amp;pid=d784f1f05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651186"/>
                <a:ext cx="10533888" cy="2135378"/>
              </a:xfrm>
              <a:prstGeom prst="rect">
                <a:avLst/>
              </a:prstGeom>
              <a:blipFill>
                <a:blip r:embed="rId4"/>
                <a:stretch>
                  <a:fillRect l="-1389" r="-1331" b="-371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5_AS.3_1#8fe7e4f14?vop=1&amp;pid=d784f1f05&amp;color=0,0,0&amp;bbb=1&amp;hb=1&amp;uw=1">
            <a:extLst>
              <a:ext uri="{FF2B5EF4-FFF2-40B4-BE49-F238E27FC236}">
                <a16:creationId xmlns:a16="http://schemas.microsoft.com/office/drawing/2014/main" id="{637A9EB9-208A-B696-E679-837DD654DF05}"/>
              </a:ext>
            </a:extLst>
          </p:cNvPr>
          <p:cNvSpPr/>
          <p:nvPr/>
        </p:nvSpPr>
        <p:spPr>
          <a:xfrm>
            <a:off x="7461504" y="3650964"/>
            <a:ext cx="3954464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7" name="QC_5_AS.3_1#8fe7e4f14?vop=1&amp;pid=d784f1f05&amp;color=0,0,0&amp;bbb=1&amp;hb=1&amp;uw=1">
            <a:extLst>
              <a:ext uri="{FF2B5EF4-FFF2-40B4-BE49-F238E27FC236}">
                <a16:creationId xmlns:a16="http://schemas.microsoft.com/office/drawing/2014/main" id="{4D699542-7BB4-A829-E334-53ED291F843F}"/>
              </a:ext>
            </a:extLst>
          </p:cNvPr>
          <p:cNvSpPr/>
          <p:nvPr/>
        </p:nvSpPr>
        <p:spPr>
          <a:xfrm>
            <a:off x="832104" y="4070064"/>
            <a:ext cx="2286000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  <p:bldP spid="7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4_1#d1a49dc6d?vop=1&amp;pid=6e1ec35f9&amp;color=0,0,0&amp;bt=1&amp;bbb=1&amp;hb=1"/>
              <p:cNvSpPr/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“旋转纽扣”是一种传统游戏.如图，先将纽扣绕几圈，使穿过纽扣的两股细绳拧在一起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，然后用力反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复拉绳的两端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，纽扣正转和反转会交替出现.拉动多次后，纽扣绕其中心的转速可达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.取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=3.14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此时纽扣上距离中心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处的点的向心加速度大小约为(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BD.4_1#d1a49dc6d?vop=1&amp;pid=6e1ec35f9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r="-1215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5_1#d1a49dc6d.bracket?vop=1&amp;pid=6e1ec35f9&amp;color=0,0,0&amp;vpa=2"/>
          <p:cNvSpPr/>
          <p:nvPr/>
        </p:nvSpPr>
        <p:spPr>
          <a:xfrm>
            <a:off x="6512972" y="2336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pic>
        <p:nvPicPr>
          <p:cNvPr id="4" name="QC_5_BD.4_2#d1a49dc6d?vop=1&amp;pid=6e1ec35f9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46904" y="2834832"/>
            <a:ext cx="2286000" cy="61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4_3#d1a49dc6d.choices?vop=1&amp;pid=6e1ec35f9&amp;color=0,0,0&amp;bbb=1"/>
              <p:cNvSpPr/>
              <p:nvPr/>
            </p:nvSpPr>
            <p:spPr>
              <a:xfrm>
                <a:off x="832104" y="3584132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484247" algn="l"/>
                    <a:tab pos="5070094" algn="l"/>
                    <a:tab pos="783374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BD.4_3#d1a49dc6d.choices?vop=1&amp;pid=6e1ec35f9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584132"/>
                <a:ext cx="10533888" cy="356235"/>
              </a:xfrm>
              <a:prstGeom prst="rect">
                <a:avLst/>
              </a:prstGeom>
              <a:blipFill>
                <a:blip r:embed="rId5"/>
                <a:stretch>
                  <a:fillRect l="-1389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6_1#d1a49dc6d?vop=1&amp;pid=6e1ec35f9&amp;color=0,0,0&amp;bbb=1&amp;hb=1"/>
              <p:cNvSpPr/>
              <p:nvPr/>
            </p:nvSpPr>
            <p:spPr>
              <a:xfrm>
                <a:off x="832104" y="3948622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【解析】纽扣在转动过程中有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=100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rad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，由向心加速度表达式得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5_AS.6_1#d1a49dc6d?vop=1&amp;pid=6e1ec35f9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948622"/>
                <a:ext cx="10533888" cy="773430"/>
              </a:xfrm>
              <a:prstGeom prst="rect">
                <a:avLst/>
              </a:prstGeom>
              <a:blipFill>
                <a:blip r:embed="rId6"/>
                <a:stretch>
                  <a:fillRect l="-1389" r="-868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7_1#1c1852f20?htil=1&amp;vop=1&amp;pid=6e1ec35f9&amp;color=0,0,0&amp;tib=255,255,255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91686" y="1594296"/>
            <a:ext cx="1271016" cy="1152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7_2#1c1852f20?htil=1&amp;vop=1&amp;pid=6e1ec35f9&amp;color=0,0,0&amp;bt=1&amp;bbb=1&amp;hb=1&amp;hs=1"/>
              <p:cNvSpPr/>
              <p:nvPr/>
            </p:nvSpPr>
            <p:spPr>
              <a:xfrm>
                <a:off x="832104" y="1512000"/>
                <a:ext cx="9171432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）某质点做匀速圆周运动时向心加速度的大小保持不变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，其做圆周运动的某物理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量随半径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变化的图像如图所示，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则图像纵轴对应的物理量可能为(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5_BD.7_2#1c1852f20?htil=1&amp;vop=1&amp;pid=6e1ec35f9&amp;color=0,0,0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9171432" cy="770255"/>
              </a:xfrm>
              <a:prstGeom prst="rect">
                <a:avLst/>
              </a:prstGeom>
              <a:blipFill>
                <a:blip r:embed="rId4"/>
                <a:stretch>
                  <a:fillRect l="-1596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8_1#1c1852f20.bracket?vop=1&amp;pid=6e1ec35f9&amp;color=0,0,0&amp;vpa=3&amp;bbb=1"/>
          <p:cNvSpPr/>
          <p:nvPr/>
        </p:nvSpPr>
        <p:spPr>
          <a:xfrm>
            <a:off x="7554627" y="1917765"/>
            <a:ext cx="4968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AC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7_3#1c1852f20.choices?htil=1&amp;vop=1&amp;pid=6e1ec35f9&amp;color=0,0,0&amp;bbb=1&amp;hs=1"/>
              <p:cNvSpPr/>
              <p:nvPr/>
            </p:nvSpPr>
            <p:spPr>
              <a:xfrm>
                <a:off x="832104" y="2324990"/>
                <a:ext cx="9171432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64333" algn="l"/>
                    <a:tab pos="5328666" algn="l"/>
                    <a:tab pos="7751699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线速度的平方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角速度的平方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周期的平方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转速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BD.7_3#1c1852f20.choices?htil=1&amp;vop=1&amp;pid=6e1ec35f9&amp;color=0,0,0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24990"/>
                <a:ext cx="9171432" cy="356235"/>
              </a:xfrm>
              <a:prstGeom prst="rect">
                <a:avLst/>
              </a:prstGeom>
              <a:blipFill>
                <a:blip r:embed="rId5"/>
                <a:stretch>
                  <a:fillRect l="-1596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9_1#1c1852f20?htil=1&amp;vop=1&amp;pid=6e1ec35f9&amp;color=0,0,0&amp;bbb=1&amp;hb=1&amp;hs=1"/>
              <p:cNvSpPr/>
              <p:nvPr/>
            </p:nvSpPr>
            <p:spPr>
              <a:xfrm>
                <a:off x="832104" y="2685607"/>
                <a:ext cx="9171432" cy="45897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知，向心加速度一定时，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成正比，故A正确；由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知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，向心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5_AS.9_1#1c1852f20?htil=1&amp;vop=1&amp;pid=6e1ec35f9&amp;color=0,0,0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85607"/>
                <a:ext cx="9171432" cy="458978"/>
              </a:xfrm>
              <a:prstGeom prst="rect">
                <a:avLst/>
              </a:prstGeom>
              <a:blipFill>
                <a:blip r:embed="rId6"/>
                <a:stretch>
                  <a:fillRect l="-1596" r="-266" b="-17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5_AS.9_1#1c1852f20?htil=1&amp;vop=1&amp;pid=6e1ec35f9&amp;color=0,0,0&amp;bbb=1&amp;hb=1&amp;hs=1">
                <a:extLst>
                  <a:ext uri="{FF2B5EF4-FFF2-40B4-BE49-F238E27FC236}">
                    <a16:creationId xmlns:a16="http://schemas.microsoft.com/office/drawing/2014/main" id="{BE141C12-7663-D2E0-3F6F-18AFEEC438E6}"/>
                  </a:ext>
                </a:extLst>
              </p:cNvPr>
              <p:cNvSpPr/>
              <p:nvPr/>
            </p:nvSpPr>
            <p:spPr>
              <a:xfrm>
                <a:off x="827992" y="3143823"/>
                <a:ext cx="10536017" cy="8236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加速度一定时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成反比，故B错误；由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知，向心加速度一定时，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成正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比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，故C正确；由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</m:d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知，向心加速度一定时，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成反比，故D错误.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QC_5_AS.9_1#1c1852f20?htil=1&amp;vop=1&amp;pid=6e1ec35f9&amp;color=0,0,0&amp;bbb=1&amp;hb=1&amp;hs=1">
                <a:extLst>
                  <a:ext uri="{FF2B5EF4-FFF2-40B4-BE49-F238E27FC236}">
                    <a16:creationId xmlns:a16="http://schemas.microsoft.com/office/drawing/2014/main" id="{BE141C12-7663-D2E0-3F6F-18AFEEC438E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992" y="3143823"/>
                <a:ext cx="10536017" cy="823659"/>
              </a:xfrm>
              <a:prstGeom prst="rect">
                <a:avLst/>
              </a:prstGeom>
              <a:blipFill>
                <a:blip r:embed="rId7"/>
                <a:stretch>
                  <a:fillRect l="-1389" b="-170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7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10_1#8c1abde34?htil=2&amp;vop=1&amp;pid=6e1ec35f9&amp;color=0,0,0&amp;tib=255,255,255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94549" y="1594296"/>
            <a:ext cx="987552" cy="1563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10_2#8c1abde34?htil=2&amp;vop=1&amp;pid=6e1ec35f9&amp;color=0,0,0&amp;bt=1&amp;bbb=1&amp;hb=1&amp;hs=1"/>
              <p:cNvSpPr/>
              <p:nvPr/>
            </p:nvSpPr>
            <p:spPr>
              <a:xfrm>
                <a:off x="832104" y="1512000"/>
                <a:ext cx="9454896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在很多24小时营业的餐厅，“欢乐送”送餐机器人足以承担深夜的送餐任务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.某次送餐机器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（可视为质点）性能测试路径如图所示，半径为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的半圆弧</a:t>
                </a:r>
                <a14:m>
                  <m:oMath xmlns:m="http://schemas.openxmlformats.org/officeDocument/2006/math">
                    <m:limUpp>
                      <m:limUp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Up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e>
                      <m:li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⌢</m:t>
                        </m:r>
                      </m:lim>
                    </m:limUp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limUpp>
                      <m:limUp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Up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𝐴𝐷</m:t>
                        </m:r>
                      </m:e>
                      <m:li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⌢</m:t>
                        </m:r>
                      </m:lim>
                    </m:limUp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与长为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直线路径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分别相切于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点.为保证安全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，机器人做匀速圆周运动的加速度最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大为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则机器人匀速率安全绕测试路径运行一圈的最短时间为(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5_BD.10_2#8c1abde34?htil=2&amp;vop=1&amp;pid=6e1ec35f9&amp;color=0,0,0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9454896" cy="1608455"/>
              </a:xfrm>
              <a:prstGeom prst="rect">
                <a:avLst/>
              </a:prstGeom>
              <a:blipFill>
                <a:blip r:embed="rId4"/>
                <a:stretch>
                  <a:fillRect l="-1547" r="-193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11_1#8c1abde34.bracket?vop=1&amp;pid=6e1ec35f9&amp;color=0,0,0&amp;vpa=4"/>
          <p:cNvSpPr/>
          <p:nvPr/>
        </p:nvSpPr>
        <p:spPr>
          <a:xfrm>
            <a:off x="8311673" y="27559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0_3#8c1abde34.choices?htil=2&amp;vop=1&amp;pid=6e1ec35f9&amp;color=0,0,0&amp;bbb=1&amp;hs=1"/>
              <p:cNvSpPr/>
              <p:nvPr/>
            </p:nvSpPr>
            <p:spPr>
              <a:xfrm>
                <a:off x="827992" y="3162428"/>
                <a:ext cx="10536017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373249" algn="l"/>
                    <a:tab pos="4835398" algn="l"/>
                    <a:tab pos="7183247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e>
                    </m:d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3+2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e>
                    </m:d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e>
                    </m:d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6+2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e>
                    </m:d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BD.10_3#8c1abde34.choices?htil=2&amp;vop=1&amp;pid=6e1ec35f9&amp;color=0,0,0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992" y="3162428"/>
                <a:ext cx="10536017" cy="356235"/>
              </a:xfrm>
              <a:prstGeom prst="rect">
                <a:avLst/>
              </a:prstGeom>
              <a:blipFill>
                <a:blip r:embed="rId5"/>
                <a:stretch>
                  <a:fillRect l="-1389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12_1#8c1abde34?vop=1&amp;pid=6e1ec35f9&amp;color=0,0,0&amp;bbb=1&amp;hb=1"/>
              <p:cNvSpPr/>
              <p:nvPr/>
            </p:nvSpPr>
            <p:spPr>
              <a:xfrm>
                <a:off x="832104" y="3523045"/>
                <a:ext cx="10533888" cy="9387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【解析】根据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，机器人匀速率安全绕测试路径运行一圈的最短时间为</a:t>
                </a:r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𝑠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6+2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e>
                    </m:d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5_AS.12_1#8c1abde34?vop=1&amp;pid=6e1ec35f9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523045"/>
                <a:ext cx="10533888" cy="938784"/>
              </a:xfrm>
              <a:prstGeom prst="rect">
                <a:avLst/>
              </a:prstGeom>
              <a:blipFill>
                <a:blip r:embed="rId6"/>
                <a:stretch>
                  <a:fillRect l="-1389" b="-844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3_1#cf9a84768?vop=1&amp;pid=6e1ec35f9&amp;color=0,0,0&amp;bt=1&amp;bbb=1&amp;hb=1"/>
              <p:cNvSpPr/>
              <p:nvPr/>
            </p:nvSpPr>
            <p:spPr>
              <a:xfrm>
                <a:off x="832104" y="1512000"/>
                <a:ext cx="10533888" cy="10845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）如图所示是由三个轮子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组成的皮带传动装置，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两轮共轴连接，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轮和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轮边缘通</a:t>
                </a: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过皮带紧密连接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分别为三个轮子边缘上的点.已知三个轮子的半径之比为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=1:4:3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，皮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带与轮间无相对滑动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则下列说法正确的是(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BD.13_1#cf9a84768?vop=1&amp;pid=6e1ec35f9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084580"/>
              </a:xfrm>
              <a:prstGeom prst="rect">
                <a:avLst/>
              </a:prstGeom>
              <a:blipFill>
                <a:blip r:embed="rId3"/>
                <a:stretch>
                  <a:fillRect l="-1389" t="-2809" r="-1273" b="-134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4_1#cf9a84768.bracket?vop=1&amp;pid=6e1ec35f9&amp;color=0,0,0&amp;vpa=5&amp;bbb=1"/>
          <p:cNvSpPr/>
          <p:nvPr/>
        </p:nvSpPr>
        <p:spPr>
          <a:xfrm>
            <a:off x="5384260" y="2262951"/>
            <a:ext cx="496888" cy="3252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8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AD</a:t>
            </a:r>
            <a:endParaRPr lang="en-US" altLang="zh-CN" dirty="0"/>
          </a:p>
        </p:txBody>
      </p:sp>
      <p:pic>
        <p:nvPicPr>
          <p:cNvPr id="4" name="QC_5_BD.13_2#cf9a84768?htil=3&amp;vop=1&amp;pid=6e1ec35f9&amp;color=0,0,0&amp;tib=255,255,255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90888" y="2386902"/>
            <a:ext cx="1984248" cy="877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3_3#cf9a84768.choices?htil=3&amp;vop=1&amp;pid=6e1ec35f9&amp;color=0,0,0&amp;bbb=1&amp;hs=1"/>
              <p:cNvSpPr/>
              <p:nvPr/>
            </p:nvSpPr>
            <p:spPr>
              <a:xfrm>
                <a:off x="832104" y="2593531"/>
                <a:ext cx="8467344" cy="14516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三点的线速度大小之比为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=1:4:1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三点的角速度之比为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=1:1:3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三点的周期之比为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=3:3:1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三点的向心加速度大小之比为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=3:12:1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BD.13_3#cf9a84768.choices?htil=3&amp;vop=1&amp;pid=6e1ec35f9&amp;color=0,0,0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593531"/>
                <a:ext cx="8467344" cy="1451610"/>
              </a:xfrm>
              <a:prstGeom prst="rect">
                <a:avLst/>
              </a:prstGeom>
              <a:blipFill>
                <a:blip r:embed="rId5"/>
                <a:stretch>
                  <a:fillRect l="-1728" t="-837" b="-1004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15_1#cf9a84768?vop=1&amp;pid=6e1ec35f9&amp;color=0,0,0&amp;bbb=1&amp;hb=1&amp;hs=1"/>
              <p:cNvSpPr/>
              <p:nvPr/>
            </p:nvSpPr>
            <p:spPr>
              <a:xfrm>
                <a:off x="832104" y="4041331"/>
                <a:ext cx="10533888" cy="18497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两轮共轴连接，则有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轮和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轮边缘通过皮带紧密连接，则有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</a:t>
                </a:r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=1:4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=3:1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，联立可得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=1:4:1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=3:3:1</m:t>
                    </m:r>
                  </m:oMath>
                </a14:m>
                <a:r>
                  <a:rPr lang="zh-CN" altLang="en-US" b="0" i="0" kern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A正确，B错误；根据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=3:3:1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三点的周期之比</a:t>
                </a: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=1:1:3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，故C错误；根据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=1:4:1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=3:3:1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三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点的向心加速度大小之比为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=3:12:1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5_AS.15_1#cf9a84768?vop=1&amp;pid=6e1ec35f9&amp;color=0,0,0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041331"/>
                <a:ext cx="10533888" cy="1849755"/>
              </a:xfrm>
              <a:prstGeom prst="rect">
                <a:avLst/>
              </a:prstGeom>
              <a:blipFill>
                <a:blip r:embed="rId6"/>
                <a:stretch>
                  <a:fillRect l="-1389" t="-660" r="-58" b="-75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16_1#accc55d6d?htil=4&amp;vop=1&amp;pid=6e1ec35f9&amp;color=0,0,0&amp;tib=255,255,255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91540" y="1655064"/>
            <a:ext cx="1225296" cy="1389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16_2#accc55d6d?htil=4&amp;vop=1&amp;pid=6e1ec35f9&amp;color=0,0,0&amp;bt=1&amp;bbb=1&amp;hb=1&amp;hs=1"/>
              <p:cNvSpPr/>
              <p:nvPr/>
            </p:nvSpPr>
            <p:spPr>
              <a:xfrm>
                <a:off x="832104" y="1508760"/>
                <a:ext cx="9226296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的小球用长为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的悬绳固定于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点的正下方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处有一颗光滑钉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子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，把悬绳拉直与竖直方向成一角度，由静止释放小球，则小球从右向左摆动过程中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，悬绳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碰到钉子前后小球的向心加速度大小之比为(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5_BD.16_2#accc55d6d?htil=4&amp;vop=1&amp;pid=6e1ec35f9&amp;color=0,0,0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9226296" cy="1189355"/>
              </a:xfrm>
              <a:prstGeom prst="rect">
                <a:avLst/>
              </a:prstGeom>
              <a:blipFill>
                <a:blip r:embed="rId4"/>
                <a:stretch>
                  <a:fillRect l="-1586" r="-859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17_1#accc55d6d.bracket?vop=1&amp;pid=6e1ec35f9&amp;color=0,0,0&amp;vpa=6"/>
          <p:cNvSpPr/>
          <p:nvPr/>
        </p:nvSpPr>
        <p:spPr>
          <a:xfrm>
            <a:off x="5358860" y="233362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6_3#accc55d6d.choices?htil=4&amp;vop=1&amp;pid=6e1ec35f9&amp;color=0,0,0&amp;bbb=1&amp;hs=1"/>
              <p:cNvSpPr/>
              <p:nvPr/>
            </p:nvSpPr>
            <p:spPr>
              <a:xfrm>
                <a:off x="832104" y="2741358"/>
                <a:ext cx="9226296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370074" algn="l"/>
                    <a:tab pos="4714748" algn="l"/>
                    <a:tab pos="7072122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1:1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1:2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1:3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2:3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BD.16_3#accc55d6d.choices?htil=4&amp;vop=1&amp;pid=6e1ec35f9&amp;color=0,0,0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41358"/>
                <a:ext cx="9226296" cy="356235"/>
              </a:xfrm>
              <a:prstGeom prst="rect">
                <a:avLst/>
              </a:prstGeom>
              <a:blipFill>
                <a:blip r:embed="rId5"/>
                <a:stretch>
                  <a:fillRect l="-1586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18_1#accc55d6d?vop=1&amp;pid=6e1ec35f9&amp;color=0,0,0&amp;bbb=1&amp;hb=1&amp;hs=1"/>
              <p:cNvSpPr/>
              <p:nvPr/>
            </p:nvSpPr>
            <p:spPr>
              <a:xfrm>
                <a:off x="832104" y="3101975"/>
                <a:ext cx="10533888" cy="147269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解析】悬绳碰到钉子前后小球的线速度保持不变，但是半径减小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关键点线速度不变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，找向心加速度和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半径的关系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可知，向心加速度大小与半径成反比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，则悬绳碰到钉子前后小球的向心加速度</a:t>
                </a:r>
              </a:p>
              <a:p>
                <a:pPr latinLnBrk="1">
                  <a:lnSpc>
                    <a:spcPts val="4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大小之比为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𝐿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，故D正确，A、B、C错误.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5_AS.18_1#accc55d6d?vop=1&amp;pid=6e1ec35f9&amp;color=0,0,0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01975"/>
                <a:ext cx="10533888" cy="1472692"/>
              </a:xfrm>
              <a:prstGeom prst="rect">
                <a:avLst/>
              </a:prstGeom>
              <a:blipFill>
                <a:blip r:embed="rId6"/>
                <a:stretch>
                  <a:fillRect l="-1389" r="-1331" b="-332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C_5_AS.18_1#accc55d6d?vop=1&amp;pid=6e1ec35f9&amp;color=0,0,0&amp;bbb=1&amp;hb=1&amp;hs=1&amp;uw=1">
            <a:extLst>
              <a:ext uri="{FF2B5EF4-FFF2-40B4-BE49-F238E27FC236}">
                <a16:creationId xmlns:a16="http://schemas.microsoft.com/office/drawing/2014/main" id="{E0DE90D2-27A8-F20E-68CF-FAB9F784A11F}"/>
              </a:ext>
            </a:extLst>
          </p:cNvPr>
          <p:cNvSpPr/>
          <p:nvPr/>
        </p:nvSpPr>
        <p:spPr>
          <a:xfrm>
            <a:off x="1746504" y="3101753"/>
            <a:ext cx="5715064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7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19_1#8802f209f?htil=5&amp;vop=1&amp;pid=19ac053ca&amp;color=0,0,0&amp;tib=255,255,255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14114" y="1594296"/>
            <a:ext cx="1216152" cy="1664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19_2#8802f209f?htil=5&amp;vop=1&amp;pid=19ac053ca&amp;color=0,0,0&amp;bt=1&amp;bbb=1&amp;hb=1"/>
              <p:cNvSpPr/>
              <p:nvPr/>
            </p:nvSpPr>
            <p:spPr>
              <a:xfrm>
                <a:off x="832104" y="1512000"/>
                <a:ext cx="9235440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［经典］如图所示，某同学正在荡秋千.已知秋千的两根绳长均为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，该同学和秋千踏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板的总质量约为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.绳的质量忽略不计，当该同学荡到秋千支架的正下方时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，速度大小为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.重力加速度取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此时每根绳子平均承受的拉力大小约为(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5_BD.19_2#8802f209f?htil=5&amp;vop=1&amp;pid=19ac053ca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9235440" cy="1189355"/>
              </a:xfrm>
              <a:prstGeom prst="rect">
                <a:avLst/>
              </a:prstGeom>
              <a:blipFill>
                <a:blip r:embed="rId4"/>
                <a:stretch>
                  <a:fillRect l="-1584" r="-66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20_1#8802f209f.bracket?vop=1&amp;pid=19ac053ca&amp;color=0,0,0&amp;vpa=7"/>
          <p:cNvSpPr/>
          <p:nvPr/>
        </p:nvSpPr>
        <p:spPr>
          <a:xfrm>
            <a:off x="7956835" y="2336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9_3#8802f209f.choices?htil=5&amp;vop=1&amp;pid=19ac053ca&amp;color=0,0,0&amp;bbb=1"/>
              <p:cNvSpPr/>
              <p:nvPr/>
            </p:nvSpPr>
            <p:spPr>
              <a:xfrm>
                <a:off x="832104" y="2749805"/>
                <a:ext cx="9235440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378710" algn="l"/>
                    <a:tab pos="4719320" algn="l"/>
                    <a:tab pos="707263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200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400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600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800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BD.19_3#8802f209f.choices?htil=5&amp;vop=1&amp;pid=19ac053ca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49805"/>
                <a:ext cx="9235440" cy="356235"/>
              </a:xfrm>
              <a:prstGeom prst="rect">
                <a:avLst/>
              </a:prstGeom>
              <a:blipFill>
                <a:blip r:embed="rId5"/>
                <a:stretch>
                  <a:fillRect l="-1584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21_1#8802f209f?htil=5&amp;vop=1&amp;pid=19ac053ca&amp;color=0,0,0&amp;bbb=1&amp;hb=1"/>
              <p:cNvSpPr/>
              <p:nvPr/>
            </p:nvSpPr>
            <p:spPr>
              <a:xfrm>
                <a:off x="832104" y="3110422"/>
                <a:ext cx="9235440" cy="8242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【解析】在最低点根据牛顿第二定律有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=410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，即每根绳子平均承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受的拉力大小约为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400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5_AS.21_1#8802f209f?htil=5&amp;vop=1&amp;pid=19ac053ca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10422"/>
                <a:ext cx="9235440" cy="824230"/>
              </a:xfrm>
              <a:prstGeom prst="rect">
                <a:avLst/>
              </a:prstGeom>
              <a:blipFill>
                <a:blip r:embed="rId6"/>
                <a:stretch>
                  <a:fillRect l="-1584" r="-1188" b="-177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1350</Words>
  <Application>Microsoft Office PowerPoint</Application>
  <PresentationFormat>宽屏</PresentationFormat>
  <Paragraphs>135</Paragraphs>
  <Slides>16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3" baseType="lpstr">
      <vt:lpstr>Arial (正文)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2025-10-29T06:14:43Z</dcterms:created>
  <dcterms:modified xsi:type="dcterms:W3CDTF">2025-10-29T06:16:23Z</dcterms:modified>
  <cp:category/>
  <cp:contentStatus/>
</cp:coreProperties>
</file>